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77" r:id="rId3"/>
    <p:sldId id="279" r:id="rId4"/>
    <p:sldId id="281" r:id="rId5"/>
    <p:sldId id="282" r:id="rId6"/>
    <p:sldId id="283" r:id="rId7"/>
    <p:sldId id="284" r:id="rId8"/>
    <p:sldId id="263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95"/>
    <a:srgbClr val="0E3371"/>
    <a:srgbClr val="FD7202"/>
    <a:srgbClr val="3D98AA"/>
    <a:srgbClr val="00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2" autoAdjust="0"/>
    <p:restoredTop sz="94659"/>
  </p:normalViewPr>
  <p:slideViewPr>
    <p:cSldViewPr>
      <p:cViewPr>
        <p:scale>
          <a:sx n="75" d="100"/>
          <a:sy n="75" d="100"/>
        </p:scale>
        <p:origin x="-1170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20C0-F8DA-4857-96F6-83D4ABFB28D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A05F3-21FD-48C2-919E-2C9ED22E4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2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46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9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0C6C-230D-4F32-B9D0-C058AE2730ED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88E1F-B62C-4404-B269-F02F35E15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p7\Desktop\ПАС.jpg"/>
          <p:cNvPicPr>
            <a:picLocks noChangeAspect="1" noChangeArrowheads="1"/>
          </p:cNvPicPr>
          <p:nvPr/>
        </p:nvPicPr>
        <p:blipFill>
          <a:blip r:embed="rId3" cstate="print"/>
          <a:srcRect t="97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1" name="Стрелка вправо 20"/>
          <p:cNvSpPr/>
          <p:nvPr/>
        </p:nvSpPr>
        <p:spPr>
          <a:xfrm>
            <a:off x="0" y="483518"/>
            <a:ext cx="9144000" cy="388843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3995936" cy="48351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араллелограмм 36"/>
          <p:cNvSpPr/>
          <p:nvPr/>
        </p:nvSpPr>
        <p:spPr>
          <a:xfrm flipV="1">
            <a:off x="2627784" y="843558"/>
            <a:ext cx="4680520" cy="648072"/>
          </a:xfrm>
          <a:prstGeom prst="parallelogram">
            <a:avLst>
              <a:gd name="adj" fmla="val 81653"/>
            </a:avLst>
          </a:prstGeom>
          <a:gradFill>
            <a:gsLst>
              <a:gs pos="0">
                <a:schemeClr val="bg1">
                  <a:alpha val="57000"/>
                </a:schemeClr>
              </a:gs>
              <a:gs pos="71000">
                <a:schemeClr val="bg1">
                  <a:alpha val="1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араллелограмм 51"/>
          <p:cNvSpPr/>
          <p:nvPr/>
        </p:nvSpPr>
        <p:spPr>
          <a:xfrm flipV="1">
            <a:off x="2411760" y="1779662"/>
            <a:ext cx="6552728" cy="1872208"/>
          </a:xfrm>
          <a:prstGeom prst="parallelogram">
            <a:avLst>
              <a:gd name="adj" fmla="val 81653"/>
            </a:avLst>
          </a:prstGeom>
          <a:gradFill>
            <a:gsLst>
              <a:gs pos="31000">
                <a:schemeClr val="bg1">
                  <a:alpha val="57000"/>
                </a:schemeClr>
              </a:gs>
              <a:gs pos="84000">
                <a:schemeClr val="bg1">
                  <a:alpha val="12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67544" y="843558"/>
            <a:ext cx="5400600" cy="2808312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FD7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0"/>
            <a:ext cx="5148064" cy="48351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flipH="1">
            <a:off x="3995936" y="843558"/>
            <a:ext cx="5148064" cy="280831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иагональная полоса 30"/>
          <p:cNvSpPr/>
          <p:nvPr/>
        </p:nvSpPr>
        <p:spPr>
          <a:xfrm flipH="1">
            <a:off x="6948264" y="0"/>
            <a:ext cx="2195736" cy="2695228"/>
          </a:xfrm>
          <a:prstGeom prst="diagStripe">
            <a:avLst>
              <a:gd name="adj" fmla="val 51478"/>
            </a:avLst>
          </a:prstGeom>
          <a:gradFill flip="none" rotWithShape="1">
            <a:gsLst>
              <a:gs pos="0">
                <a:srgbClr val="045A95"/>
              </a:gs>
              <a:gs pos="39000">
                <a:srgbClr val="045A95"/>
              </a:gs>
              <a:gs pos="100000">
                <a:srgbClr val="000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5148064" y="3651870"/>
            <a:ext cx="2736304" cy="0"/>
          </a:xfrm>
          <a:prstGeom prst="line">
            <a:avLst/>
          </a:prstGeom>
          <a:ln w="15875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1835696" y="843558"/>
            <a:ext cx="2592288" cy="1152128"/>
          </a:xfrm>
          <a:prstGeom prst="rightArrow">
            <a:avLst>
              <a:gd name="adj1" fmla="val 100000"/>
              <a:gd name="adj2" fmla="val 41310"/>
            </a:avLst>
          </a:prstGeom>
          <a:solidFill>
            <a:srgbClr val="FD7202"/>
          </a:solidFill>
          <a:ln>
            <a:solidFill>
              <a:srgbClr val="FD7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иагональная полоса 34"/>
          <p:cNvSpPr/>
          <p:nvPr/>
        </p:nvSpPr>
        <p:spPr>
          <a:xfrm rot="10800000" flipH="1">
            <a:off x="7776864" y="2787774"/>
            <a:ext cx="1331640" cy="1656184"/>
          </a:xfrm>
          <a:prstGeom prst="diagStripe">
            <a:avLst>
              <a:gd name="adj" fmla="val 37007"/>
            </a:avLst>
          </a:prstGeom>
          <a:gradFill flip="none" rotWithShape="1">
            <a:gsLst>
              <a:gs pos="0">
                <a:srgbClr val="045A95"/>
              </a:gs>
              <a:gs pos="39000">
                <a:srgbClr val="045A95"/>
              </a:gs>
              <a:gs pos="100000">
                <a:srgbClr val="000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араллелограмм 33"/>
          <p:cNvSpPr/>
          <p:nvPr/>
        </p:nvSpPr>
        <p:spPr>
          <a:xfrm rot="8551503">
            <a:off x="7309806" y="2332341"/>
            <a:ext cx="2308314" cy="787946"/>
          </a:xfrm>
          <a:prstGeom prst="parallelogram">
            <a:avLst>
              <a:gd name="adj" fmla="val 74438"/>
            </a:avLst>
          </a:prstGeom>
          <a:gradFill>
            <a:gsLst>
              <a:gs pos="0">
                <a:srgbClr val="045A95"/>
              </a:gs>
              <a:gs pos="42000">
                <a:srgbClr val="045A95"/>
              </a:gs>
              <a:gs pos="100000">
                <a:srgbClr val="00339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427984" y="1617643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045A95"/>
                </a:solidFill>
              </a:rPr>
              <a:t>мифы</a:t>
            </a:r>
            <a:r>
              <a:rPr lang="en-US" sz="2800" b="1" cap="all" dirty="0" smtClean="0">
                <a:solidFill>
                  <a:srgbClr val="045A95"/>
                </a:solidFill>
              </a:rPr>
              <a:t/>
            </a:r>
            <a:br>
              <a:rPr lang="en-US" sz="2800" b="1" cap="all" dirty="0" smtClean="0">
                <a:solidFill>
                  <a:srgbClr val="045A95"/>
                </a:solidFill>
              </a:rPr>
            </a:br>
            <a:r>
              <a:rPr lang="ru-RU" sz="2800" b="1" cap="all" dirty="0" smtClean="0">
                <a:solidFill>
                  <a:srgbClr val="045A95"/>
                </a:solidFill>
              </a:rPr>
              <a:t>о страхах</a:t>
            </a:r>
            <a:endParaRPr lang="ru-RU" sz="2800" b="1" cap="all" dirty="0">
              <a:solidFill>
                <a:srgbClr val="045A95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1998" y="1618803"/>
            <a:ext cx="27638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СОВРЕМЕННЫЙ </a:t>
            </a:r>
          </a:p>
          <a:p>
            <a:r>
              <a:rPr lang="ru-RU" sz="2800" b="1" cap="all" dirty="0" smtClean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ДЕТСКИЙ </a:t>
            </a:r>
          </a:p>
          <a:p>
            <a:r>
              <a:rPr lang="ru-RU" sz="2800" b="1" cap="all" dirty="0" smtClean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ЛАГЕРЬ</a:t>
            </a:r>
            <a:r>
              <a:rPr lang="ru-RU" sz="2800" b="1" cap="all" dirty="0">
                <a:solidFill>
                  <a:schemeClr val="bg1"/>
                </a:solidFill>
                <a:latin typeface="Gotham Pro" pitchFamily="50" charset="0"/>
                <a:cs typeface="Gotham Pro" pitchFamily="50" charset="0"/>
              </a:rPr>
              <a:t>:</a:t>
            </a:r>
            <a:endParaRPr lang="ru-RU" sz="2800" dirty="0">
              <a:solidFill>
                <a:schemeClr val="bg1"/>
              </a:solidFill>
              <a:latin typeface="Gotham Pro" pitchFamily="50" charset="0"/>
              <a:cs typeface="Gotham Pro" pitchFamily="50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4320480"/>
            <a:ext cx="6444208" cy="843558"/>
          </a:xfrm>
          <a:prstGeom prst="rect">
            <a:avLst/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C:\Users\sp7\Desktop\белый 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43958"/>
            <a:ext cx="2022938" cy="626118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6408712" y="4320480"/>
            <a:ext cx="2771800" cy="843558"/>
          </a:xfrm>
          <a:prstGeom prst="rect">
            <a:avLst/>
          </a:prstGeom>
          <a:solidFill>
            <a:srgbClr val="0E3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Изображение 38" descr="EducationWeek_logo_New_White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13411"/>
            <a:ext cx="1954184" cy="678619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 flipH="1">
            <a:off x="3563888" y="4320480"/>
            <a:ext cx="2844824" cy="843558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84" y="4414678"/>
            <a:ext cx="2665708" cy="6773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27984" y="2615505"/>
            <a:ext cx="309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45A95"/>
                </a:solidFill>
              </a:rPr>
              <a:t>Результаты опроса </a:t>
            </a:r>
            <a:r>
              <a:rPr lang="en-US" sz="1600" b="1" dirty="0" smtClean="0">
                <a:solidFill>
                  <a:srgbClr val="045A95"/>
                </a:solidFill>
              </a:rPr>
              <a:t>incamp.ru</a:t>
            </a:r>
          </a:p>
          <a:p>
            <a:r>
              <a:rPr lang="en-US" sz="1600" dirty="0" smtClean="0">
                <a:solidFill>
                  <a:srgbClr val="045A95"/>
                </a:solidFill>
              </a:rPr>
              <a:t>700 </a:t>
            </a:r>
            <a:r>
              <a:rPr lang="ru-RU" sz="1600" dirty="0" smtClean="0">
                <a:solidFill>
                  <a:srgbClr val="045A95"/>
                </a:solidFill>
              </a:rPr>
              <a:t>респондентов родителей </a:t>
            </a:r>
            <a:r>
              <a:rPr lang="en-US" sz="1600" dirty="0" smtClean="0">
                <a:solidFill>
                  <a:srgbClr val="045A95"/>
                </a:solidFill>
              </a:rPr>
              <a:t/>
            </a:r>
            <a:br>
              <a:rPr lang="en-US" sz="1600" dirty="0" smtClean="0">
                <a:solidFill>
                  <a:srgbClr val="045A95"/>
                </a:solidFill>
              </a:rPr>
            </a:br>
            <a:r>
              <a:rPr lang="ru-RU" sz="1600" dirty="0" smtClean="0">
                <a:solidFill>
                  <a:srgbClr val="045A95"/>
                </a:solidFill>
              </a:rPr>
              <a:t>и организаторов детского отдыха</a:t>
            </a:r>
            <a:endParaRPr lang="ru-RU" sz="1600" dirty="0">
              <a:solidFill>
                <a:srgbClr val="045A9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211"/>
            <a:ext cx="9144000" cy="24587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8046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45A95"/>
                </a:solidFill>
              </a:rPr>
              <a:t>Опасения при отправке ребёнка в лагерь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603" y="1471863"/>
            <a:ext cx="347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45A95"/>
                </a:solidFill>
              </a:rPr>
              <a:t>У родителей</a:t>
            </a:r>
            <a:endParaRPr lang="ru-RU" b="1" cap="all" dirty="0">
              <a:solidFill>
                <a:srgbClr val="045A9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5976" y="1471863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45A95"/>
                </a:solidFill>
              </a:rPr>
              <a:t>У родителей по мнению организаторов</a:t>
            </a:r>
            <a:endParaRPr lang="ru-RU" b="1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2130714"/>
            <a:ext cx="8388424" cy="2529268"/>
          </a:xfrm>
          <a:prstGeom prst="rect">
            <a:avLst/>
          </a:prstGeom>
        </p:spPr>
      </p:pic>
      <p:grpSp>
        <p:nvGrpSpPr>
          <p:cNvPr id="15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8146" y="699542"/>
            <a:ext cx="880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45A95"/>
                </a:solidFill>
              </a:rPr>
              <a:t>Безопасность в детском лагере — это…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627" y="1707654"/>
            <a:ext cx="347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45A95"/>
                </a:solidFill>
              </a:rPr>
              <a:t>По мнению родителей</a:t>
            </a:r>
            <a:endParaRPr lang="ru-RU" sz="2000" b="1" cap="all" dirty="0">
              <a:solidFill>
                <a:srgbClr val="045A9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1707654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45A95"/>
                </a:solidFill>
              </a:rPr>
              <a:t>По мнению организаторов</a:t>
            </a:r>
            <a:endParaRPr lang="ru-RU" sz="2000" b="1" cap="all" dirty="0">
              <a:solidFill>
                <a:srgbClr val="045A9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12639" y="1091520"/>
            <a:ext cx="5318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45A95"/>
                </a:solidFill>
              </a:rPr>
              <a:t>(возможность указать несколько вариантов)</a:t>
            </a:r>
            <a:endParaRPr lang="ru-RU" sz="2000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69" y="1757227"/>
            <a:ext cx="8544663" cy="2830747"/>
          </a:xfrm>
          <a:prstGeom prst="rect">
            <a:avLst/>
          </a:prstGeom>
        </p:spPr>
      </p:pic>
      <p:grpSp>
        <p:nvGrpSpPr>
          <p:cNvPr id="15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8146" y="771550"/>
            <a:ext cx="880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45A95"/>
                </a:solidFill>
              </a:rPr>
              <a:t>Какими качествами должен обладать </a:t>
            </a:r>
            <a:r>
              <a:rPr lang="ru-RU" sz="2400" b="1" dirty="0" smtClean="0">
                <a:solidFill>
                  <a:srgbClr val="045A95"/>
                </a:solidFill>
              </a:rPr>
              <a:t>вожатый?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1635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45A95"/>
                </a:solidFill>
              </a:rPr>
              <a:t>(открытый вопрос </a:t>
            </a:r>
            <a:r>
              <a:rPr lang="ru-RU" sz="2000" dirty="0" smtClean="0">
                <a:solidFill>
                  <a:srgbClr val="045A95"/>
                </a:solidFill>
              </a:rPr>
              <a:t>родителям, возможность </a:t>
            </a:r>
            <a:r>
              <a:rPr lang="ru-RU" sz="2000" dirty="0">
                <a:solidFill>
                  <a:srgbClr val="045A95"/>
                </a:solidFill>
              </a:rPr>
              <a:t>указать несколько вариантов)</a:t>
            </a:r>
            <a:endParaRPr lang="ru-RU" sz="2000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286" y="2131957"/>
            <a:ext cx="9972572" cy="26000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3264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45A95"/>
                </a:solidFill>
              </a:rPr>
              <a:t>Предложения организаторов </a:t>
            </a:r>
            <a:r>
              <a:rPr lang="ru-RU" sz="2400" b="1" dirty="0" smtClean="0">
                <a:solidFill>
                  <a:srgbClr val="045A95"/>
                </a:solidFill>
              </a:rPr>
              <a:t>отдыха</a:t>
            </a:r>
            <a:br>
              <a:rPr lang="ru-RU" sz="2400" b="1" dirty="0" smtClean="0">
                <a:solidFill>
                  <a:srgbClr val="045A95"/>
                </a:solidFill>
              </a:rPr>
            </a:br>
            <a:r>
              <a:rPr lang="ru-RU" sz="2400" b="1" dirty="0" smtClean="0">
                <a:solidFill>
                  <a:srgbClr val="045A95"/>
                </a:solidFill>
              </a:rPr>
              <a:t>по </a:t>
            </a:r>
            <a:r>
              <a:rPr lang="ru-RU" sz="2400" b="1" dirty="0">
                <a:solidFill>
                  <a:srgbClr val="045A95"/>
                </a:solidFill>
              </a:rPr>
              <a:t>снижению опасений родителей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636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45A95"/>
                </a:solidFill>
              </a:rPr>
              <a:t>(открытый вопрос, возможность указать несколько вариантов</a:t>
            </a:r>
            <a:r>
              <a:rPr lang="ru-RU" sz="2000" dirty="0" smtClean="0">
                <a:solidFill>
                  <a:srgbClr val="045A95"/>
                </a:solidFill>
              </a:rPr>
              <a:t>)</a:t>
            </a:r>
            <a:endParaRPr lang="ru-RU" sz="2000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308"/>
            <a:ext cx="9144000" cy="3373714"/>
          </a:xfrm>
          <a:prstGeom prst="rect">
            <a:avLst/>
          </a:prstGeom>
        </p:spPr>
      </p:pic>
      <p:grpSp>
        <p:nvGrpSpPr>
          <p:cNvPr id="4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146" y="627534"/>
            <a:ext cx="880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45A95"/>
                </a:solidFill>
              </a:rPr>
              <a:t>Рекомендации родителям от участников панельной дискуссии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987574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45A95"/>
                </a:solidFill>
              </a:rPr>
              <a:t>«Современный детский лагерь: мифы о </a:t>
            </a:r>
            <a:r>
              <a:rPr lang="ru-RU" sz="2000" dirty="0" smtClean="0">
                <a:solidFill>
                  <a:srgbClr val="045A95"/>
                </a:solidFill>
              </a:rPr>
              <a:t>страхах»</a:t>
            </a:r>
            <a:endParaRPr lang="ru-RU" sz="2000" dirty="0">
              <a:solidFill>
                <a:srgbClr val="045A95"/>
              </a:solidFill>
            </a:endParaRPr>
          </a:p>
          <a:p>
            <a:pPr algn="ctr"/>
            <a:r>
              <a:rPr lang="ru-RU" sz="2000" dirty="0">
                <a:solidFill>
                  <a:srgbClr val="045A95"/>
                </a:solidFill>
              </a:rPr>
              <a:t>13 апреля 2019 на Фестивале детских лагерей</a:t>
            </a:r>
            <a:endParaRPr lang="ru-RU" sz="2000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7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577"/>
            <a:ext cx="9144000" cy="2931429"/>
          </a:xfrm>
          <a:prstGeom prst="rect">
            <a:avLst/>
          </a:prstGeom>
        </p:spPr>
      </p:pic>
      <p:grpSp>
        <p:nvGrpSpPr>
          <p:cNvPr id="4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146" y="699542"/>
            <a:ext cx="8807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45A95"/>
                </a:solidFill>
              </a:rPr>
              <a:t>Рекомендации родителям от участников панельной дискуссии</a:t>
            </a:r>
            <a:endParaRPr lang="ru-RU" sz="2400" b="1" cap="all" dirty="0">
              <a:solidFill>
                <a:srgbClr val="045A9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13159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45A95"/>
                </a:solidFill>
              </a:rPr>
              <a:t>«Современный детский лагерь: мифы о </a:t>
            </a:r>
            <a:r>
              <a:rPr lang="ru-RU" sz="2000" dirty="0" smtClean="0">
                <a:solidFill>
                  <a:srgbClr val="045A95"/>
                </a:solidFill>
              </a:rPr>
              <a:t>страхах»</a:t>
            </a:r>
            <a:endParaRPr lang="ru-RU" sz="2000" dirty="0">
              <a:solidFill>
                <a:srgbClr val="045A95"/>
              </a:solidFill>
            </a:endParaRPr>
          </a:p>
          <a:p>
            <a:pPr algn="ctr"/>
            <a:r>
              <a:rPr lang="ru-RU" sz="2000" dirty="0">
                <a:solidFill>
                  <a:srgbClr val="045A95"/>
                </a:solidFill>
              </a:rPr>
              <a:t>13 апреля 2019 на Фестивале детских лагерей</a:t>
            </a:r>
            <a:endParaRPr lang="ru-RU" sz="2000" cap="all" dirty="0">
              <a:solidFill>
                <a:srgbClr val="045A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3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0"/>
          <p:cNvGrpSpPr/>
          <p:nvPr/>
        </p:nvGrpSpPr>
        <p:grpSpPr>
          <a:xfrm>
            <a:off x="0" y="0"/>
            <a:ext cx="9144000" cy="483518"/>
            <a:chOff x="0" y="0"/>
            <a:chExt cx="9144000" cy="48351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0" y="0"/>
              <a:ext cx="3995936" cy="483518"/>
            </a:xfrm>
            <a:prstGeom prst="rect">
              <a:avLst/>
            </a:prstGeom>
            <a:solidFill>
              <a:srgbClr val="045A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95936" y="0"/>
              <a:ext cx="5148064" cy="483518"/>
            </a:xfrm>
            <a:prstGeom prst="rect">
              <a:avLst/>
            </a:prstGeom>
            <a:solidFill>
              <a:srgbClr val="FD72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Стрелка вправо 21"/>
          <p:cNvSpPr/>
          <p:nvPr/>
        </p:nvSpPr>
        <p:spPr>
          <a:xfrm>
            <a:off x="3995936" y="483518"/>
            <a:ext cx="5148064" cy="4659982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309433" y="2013688"/>
            <a:ext cx="2046543" cy="1323147"/>
          </a:xfrm>
          <a:prstGeom prst="rightArrow">
            <a:avLst>
              <a:gd name="adj1" fmla="val 100000"/>
              <a:gd name="adj2" fmla="val 4589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39552" y="1635646"/>
            <a:ext cx="3475333" cy="2016224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3D9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83568" y="1978843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Оксана</a:t>
            </a:r>
            <a:br>
              <a:rPr lang="ru-RU" sz="2800" dirty="0" smtClean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Gotham Pro Black" pitchFamily="50" charset="0"/>
                <a:cs typeface="Gotham Pro Black" pitchFamily="50" charset="0"/>
              </a:rPr>
              <a:t>Антонюк</a:t>
            </a:r>
          </a:p>
          <a:p>
            <a:pPr lvl="0"/>
            <a:r>
              <a:rPr lang="en-US" sz="2800" dirty="0" smtClean="0">
                <a:solidFill>
                  <a:schemeClr val="bg1"/>
                </a:solidFill>
                <a:sym typeface="Wingdings"/>
              </a:rPr>
              <a:t>partner@incamp.ru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74" y="2534860"/>
            <a:ext cx="3025518" cy="22691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74" y="771550"/>
            <a:ext cx="3025518" cy="2016224"/>
          </a:xfrm>
          <a:prstGeom prst="rect">
            <a:avLst/>
          </a:prstGeom>
        </p:spPr>
      </p:pic>
      <p:sp>
        <p:nvSpPr>
          <p:cNvPr id="39" name="Стрелка вправо 38"/>
          <p:cNvSpPr/>
          <p:nvPr/>
        </p:nvSpPr>
        <p:spPr>
          <a:xfrm>
            <a:off x="4932040" y="2715766"/>
            <a:ext cx="3240360" cy="72008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45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122</Words>
  <Application>Microsoft Office PowerPoint</Application>
  <PresentationFormat>Экран (16:9)</PresentationFormat>
  <Paragraphs>31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sp7</dc:creator>
  <cp:lastModifiedBy>HP</cp:lastModifiedBy>
  <cp:revision>97</cp:revision>
  <dcterms:created xsi:type="dcterms:W3CDTF">2019-04-03T11:03:49Z</dcterms:created>
  <dcterms:modified xsi:type="dcterms:W3CDTF">2019-05-30T16:19:07Z</dcterms:modified>
</cp:coreProperties>
</file>