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3" r:id="rId3"/>
    <p:sldId id="278" r:id="rId4"/>
    <p:sldId id="279" r:id="rId5"/>
    <p:sldId id="275" r:id="rId6"/>
    <p:sldId id="280" r:id="rId7"/>
    <p:sldId id="281" r:id="rId8"/>
    <p:sldId id="282" r:id="rId9"/>
    <p:sldId id="283" r:id="rId10"/>
    <p:sldId id="277" r:id="rId11"/>
    <p:sldId id="284" r:id="rId12"/>
    <p:sldId id="285" r:id="rId13"/>
    <p:sldId id="263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95"/>
    <a:srgbClr val="0E3371"/>
    <a:srgbClr val="FD7202"/>
    <a:srgbClr val="3D98AA"/>
    <a:srgbClr val="0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2" autoAdjust="0"/>
    <p:restoredTop sz="94659"/>
  </p:normalViewPr>
  <p:slideViewPr>
    <p:cSldViewPr>
      <p:cViewPr>
        <p:scale>
          <a:sx n="75" d="100"/>
          <a:sy n="75" d="100"/>
        </p:scale>
        <p:origin x="-1170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20C0-F8DA-4857-96F6-83D4ABFB28D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05F3-21FD-48C2-919E-2C9ED22E4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63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7\Desktop\ПАС.jpg"/>
          <p:cNvPicPr>
            <a:picLocks noChangeAspect="1" noChangeArrowheads="1"/>
          </p:cNvPicPr>
          <p:nvPr/>
        </p:nvPicPr>
        <p:blipFill>
          <a:blip r:embed="rId3" cstate="print"/>
          <a:srcRect t="97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0" y="483518"/>
            <a:ext cx="9144000" cy="38884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2627784" y="843558"/>
            <a:ext cx="4680520" cy="648072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flipV="1">
            <a:off x="2411760" y="1779662"/>
            <a:ext cx="6552728" cy="1872208"/>
          </a:xfrm>
          <a:prstGeom prst="parallelogram">
            <a:avLst>
              <a:gd name="adj" fmla="val 81653"/>
            </a:avLst>
          </a:prstGeom>
          <a:gradFill>
            <a:gsLst>
              <a:gs pos="31000">
                <a:schemeClr val="bg1">
                  <a:alpha val="57000"/>
                </a:schemeClr>
              </a:gs>
              <a:gs pos="84000">
                <a:schemeClr val="bg1">
                  <a:alpha val="12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67544" y="843558"/>
            <a:ext cx="5400600" cy="2808312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0"/>
            <a:ext cx="5148064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995936" y="843558"/>
            <a:ext cx="5148064" cy="280831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иагональная полоса 30"/>
          <p:cNvSpPr/>
          <p:nvPr/>
        </p:nvSpPr>
        <p:spPr>
          <a:xfrm flipH="1">
            <a:off x="6948264" y="0"/>
            <a:ext cx="2195736" cy="2695228"/>
          </a:xfrm>
          <a:prstGeom prst="diagStripe">
            <a:avLst>
              <a:gd name="adj" fmla="val 51478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148064" y="3651870"/>
            <a:ext cx="2736304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1835696" y="843558"/>
            <a:ext cx="2592288" cy="1152128"/>
          </a:xfrm>
          <a:prstGeom prst="rightArrow">
            <a:avLst>
              <a:gd name="adj1" fmla="val 100000"/>
              <a:gd name="adj2" fmla="val 41310"/>
            </a:avLst>
          </a:prstGeom>
          <a:solidFill>
            <a:srgbClr val="FD7202"/>
          </a:solidFill>
          <a:ln>
            <a:solidFill>
              <a:srgbClr val="FD7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иагональная полоса 34"/>
          <p:cNvSpPr/>
          <p:nvPr/>
        </p:nvSpPr>
        <p:spPr>
          <a:xfrm rot="10800000" flipH="1">
            <a:off x="7776864" y="2787774"/>
            <a:ext cx="1331640" cy="1656184"/>
          </a:xfrm>
          <a:prstGeom prst="diagStripe">
            <a:avLst>
              <a:gd name="adj" fmla="val 37007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8551503">
            <a:off x="7309806" y="2332341"/>
            <a:ext cx="2308314" cy="787946"/>
          </a:xfrm>
          <a:prstGeom prst="parallelogram">
            <a:avLst>
              <a:gd name="adj" fmla="val 74438"/>
            </a:avLst>
          </a:prstGeom>
          <a:gradFill>
            <a:gsLst>
              <a:gs pos="0">
                <a:srgbClr val="045A95"/>
              </a:gs>
              <a:gs pos="42000">
                <a:srgbClr val="045A95"/>
              </a:gs>
              <a:gs pos="100000">
                <a:srgbClr val="00339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338476" y="156363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45A95"/>
                </a:solidFill>
              </a:rPr>
              <a:t>Ожидания</a:t>
            </a:r>
            <a:r>
              <a:rPr lang="en-US" sz="2800" b="1" cap="all" dirty="0" smtClean="0">
                <a:solidFill>
                  <a:srgbClr val="045A95"/>
                </a:solidFill>
              </a:rPr>
              <a:t/>
            </a:r>
            <a:br>
              <a:rPr lang="en-US" sz="2800" b="1" cap="all" dirty="0" smtClean="0">
                <a:solidFill>
                  <a:srgbClr val="045A95"/>
                </a:solidFill>
              </a:rPr>
            </a:br>
            <a:r>
              <a:rPr lang="en-US" sz="2800" b="1" cap="all" dirty="0" smtClean="0">
                <a:solidFill>
                  <a:srgbClr val="045A95"/>
                </a:solidFill>
              </a:rPr>
              <a:t>VS </a:t>
            </a:r>
            <a:r>
              <a:rPr lang="ru-RU" sz="2800" b="1" cap="all" dirty="0" smtClean="0">
                <a:solidFill>
                  <a:srgbClr val="045A95"/>
                </a:solidFill>
              </a:rPr>
              <a:t>реальность</a:t>
            </a:r>
            <a:endParaRPr lang="ru-RU" sz="2800" b="1" cap="all" dirty="0">
              <a:solidFill>
                <a:srgbClr val="045A9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998" y="1563638"/>
            <a:ext cx="27638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СОВРЕМЕННЫЙ </a:t>
            </a:r>
          </a:p>
          <a:p>
            <a:r>
              <a:rPr lang="ru-RU" sz="2800" b="1" cap="all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ДЕТСКИЙ </a:t>
            </a:r>
          </a:p>
          <a:p>
            <a:r>
              <a:rPr lang="ru-RU" sz="2800" b="1" cap="all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ЛАГЕРЬ</a:t>
            </a:r>
            <a:r>
              <a:rPr lang="ru-RU" sz="2800" b="1" cap="all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:</a:t>
            </a:r>
            <a:endParaRPr lang="ru-RU" sz="28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Изображение 38" descr="EducationWeek_logo_New_Whit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flipH="1">
            <a:off x="3563888" y="4320480"/>
            <a:ext cx="2844824" cy="84355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84" y="4414678"/>
            <a:ext cx="2665708" cy="6773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58713" y="2615505"/>
            <a:ext cx="309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45A95"/>
                </a:solidFill>
              </a:rPr>
              <a:t>Результаты опроса </a:t>
            </a:r>
            <a:r>
              <a:rPr lang="en-US" sz="1600" b="1" dirty="0" smtClean="0">
                <a:solidFill>
                  <a:srgbClr val="045A95"/>
                </a:solidFill>
              </a:rPr>
              <a:t>incamp.ru</a:t>
            </a:r>
          </a:p>
          <a:p>
            <a:r>
              <a:rPr lang="en-US" sz="1600" dirty="0" smtClean="0">
                <a:solidFill>
                  <a:srgbClr val="045A95"/>
                </a:solidFill>
              </a:rPr>
              <a:t>700 </a:t>
            </a:r>
            <a:r>
              <a:rPr lang="ru-RU" sz="1600" dirty="0" smtClean="0">
                <a:solidFill>
                  <a:srgbClr val="045A95"/>
                </a:solidFill>
              </a:rPr>
              <a:t>респондентов родителей </a:t>
            </a:r>
            <a:r>
              <a:rPr lang="en-US" sz="1600" dirty="0" smtClean="0">
                <a:solidFill>
                  <a:srgbClr val="045A95"/>
                </a:solidFill>
              </a:rPr>
              <a:t/>
            </a:r>
            <a:br>
              <a:rPr lang="en-US" sz="1600" dirty="0" smtClean="0">
                <a:solidFill>
                  <a:srgbClr val="045A95"/>
                </a:solidFill>
              </a:rPr>
            </a:br>
            <a:r>
              <a:rPr lang="ru-RU" sz="1600" dirty="0" smtClean="0">
                <a:solidFill>
                  <a:srgbClr val="045A95"/>
                </a:solidFill>
              </a:rPr>
              <a:t>и организаторов детского отдыха</a:t>
            </a:r>
            <a:endParaRPr lang="ru-RU" sz="1600" dirty="0">
              <a:solidFill>
                <a:srgbClr val="045A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515"/>
            <a:ext cx="9144000" cy="2448459"/>
          </a:xfrm>
          <a:prstGeom prst="rect">
            <a:avLst/>
          </a:prstGeom>
        </p:spPr>
      </p:pic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Причины, зачем отправлять ребёнка в лагерь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619" y="1635646"/>
            <a:ext cx="34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родителей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163564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организаторов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2639" y="1059582"/>
            <a:ext cx="531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(возможность указать несколько вариантов)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752"/>
            <a:ext cx="9144000" cy="3322286"/>
          </a:xfrm>
          <a:prstGeom prst="rect">
            <a:avLst/>
          </a:prstGeom>
        </p:spPr>
      </p:pic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Рекомендации родителям от участников панельной дискуссии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31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«Современный детский лагерь: ожидания VS реальность»</a:t>
            </a:r>
          </a:p>
          <a:p>
            <a:pPr algn="ctr"/>
            <a:r>
              <a:rPr lang="ru-RU" sz="2000" dirty="0">
                <a:solidFill>
                  <a:srgbClr val="045A95"/>
                </a:solidFill>
              </a:rPr>
              <a:t>13 апреля 2019 на Фестивале детских лагерей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678"/>
            <a:ext cx="9144000" cy="3054857"/>
          </a:xfrm>
          <a:prstGeom prst="rect">
            <a:avLst/>
          </a:prstGeom>
        </p:spPr>
      </p:pic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Рекомендации родителям от участников панельной дискуссии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31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«Современный детский лагерь: ожидания VS реальность»</a:t>
            </a:r>
          </a:p>
          <a:p>
            <a:pPr algn="ctr"/>
            <a:r>
              <a:rPr lang="ru-RU" sz="2000" dirty="0">
                <a:solidFill>
                  <a:srgbClr val="045A95"/>
                </a:solidFill>
              </a:rPr>
              <a:t>13 апреля 2019 на Фестивале детских лагерей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3995936" y="483518"/>
            <a:ext cx="5148064" cy="4659982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309433" y="2013688"/>
            <a:ext cx="2046543" cy="1323147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39552" y="1635646"/>
            <a:ext cx="3475333" cy="2016224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83568" y="1978843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Оксана</a:t>
            </a:r>
            <a:br>
              <a:rPr lang="ru-RU" sz="2800" dirty="0" smtClean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Антонюк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partner@incamp.ru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4" y="2534860"/>
            <a:ext cx="3025518" cy="2269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4" y="771550"/>
            <a:ext cx="3025518" cy="2016224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4932040" y="2715766"/>
            <a:ext cx="3240360" cy="72008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" y="1720370"/>
            <a:ext cx="8118648" cy="28676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146" y="660633"/>
            <a:ext cx="880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Причины разногласий между </a:t>
            </a:r>
            <a:r>
              <a:rPr lang="ru-RU" sz="2400" b="1" dirty="0" smtClean="0">
                <a:solidFill>
                  <a:srgbClr val="045A95"/>
                </a:solidFill>
              </a:rPr>
              <a:t>родителями</a:t>
            </a:r>
            <a:r>
              <a:rPr lang="en-US" sz="2400" b="1" dirty="0">
                <a:solidFill>
                  <a:srgbClr val="045A95"/>
                </a:solidFill>
              </a:rPr>
              <a:t/>
            </a:r>
            <a:br>
              <a:rPr lang="en-US" sz="2400" b="1" dirty="0">
                <a:solidFill>
                  <a:srgbClr val="045A95"/>
                </a:solidFill>
              </a:rPr>
            </a:br>
            <a:r>
              <a:rPr lang="ru-RU" sz="2400" b="1" dirty="0" smtClean="0">
                <a:solidFill>
                  <a:srgbClr val="045A95"/>
                </a:solidFill>
              </a:rPr>
              <a:t>и </a:t>
            </a:r>
            <a:r>
              <a:rPr lang="ru-RU" sz="2400" b="1" dirty="0">
                <a:solidFill>
                  <a:srgbClr val="045A95"/>
                </a:solidFill>
              </a:rPr>
              <a:t>организаторами детского отдыха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669925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Ассоциации, которые вызывает детский лагерь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447"/>
            <a:ext cx="9144000" cy="28085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36842" y="1091520"/>
            <a:ext cx="34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45A95"/>
                </a:solidFill>
              </a:rPr>
              <a:t>Открытый вопрос родителям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208"/>
            <a:ext cx="9144000" cy="2602774"/>
          </a:xfrm>
          <a:prstGeom prst="rect">
            <a:avLst/>
          </a:prstGeom>
        </p:spPr>
      </p:pic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6275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Детский лагерь — это…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513082"/>
            <a:ext cx="375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родителей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7966" y="1513082"/>
            <a:ext cx="324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организаторов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2639" y="1019512"/>
            <a:ext cx="531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(возможность указать несколько вариантов)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3897"/>
            <a:ext cx="9144000" cy="1934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146" y="65947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Ожидания от детского лагеря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791542"/>
            <a:ext cx="257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5A95"/>
                </a:solidFill>
              </a:rPr>
              <a:t>У родителей</a:t>
            </a:r>
            <a:endParaRPr lang="ru-RU" b="1" cap="all" dirty="0">
              <a:solidFill>
                <a:srgbClr val="045A9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4583" y="1791542"/>
            <a:ext cx="315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5A95"/>
                </a:solidFill>
              </a:rPr>
              <a:t>У родителей по мнению организаторов</a:t>
            </a:r>
            <a:endParaRPr lang="ru-RU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1791542"/>
            <a:ext cx="315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5A95"/>
                </a:solidFill>
              </a:rPr>
              <a:t>У детей по мнению организаторов</a:t>
            </a:r>
            <a:endParaRPr lang="ru-RU" b="1" cap="all" dirty="0">
              <a:solidFill>
                <a:srgbClr val="045A9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2639" y="1091520"/>
            <a:ext cx="531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(возможность указать несколько вариантов)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723"/>
            <a:ext cx="9144000" cy="19752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6275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Критерии выбора детского лагеря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619" y="1667584"/>
            <a:ext cx="34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У родителей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9992" y="166758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рекомендации организаторов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2639" y="987574"/>
            <a:ext cx="531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(возможность указать несколько вариантов)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Влияние лагеря на </a:t>
            </a:r>
            <a:r>
              <a:rPr lang="ru-RU" sz="2400" b="1" dirty="0" smtClean="0">
                <a:solidFill>
                  <a:srgbClr val="045A95"/>
                </a:solidFill>
              </a:rPr>
              <a:t>ребёнка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595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по сравнению со школой и другими </a:t>
            </a:r>
            <a:r>
              <a:rPr lang="ru-RU" sz="2000" dirty="0" smtClean="0">
                <a:solidFill>
                  <a:srgbClr val="045A95"/>
                </a:solidFill>
              </a:rPr>
              <a:t>формами досуга </a:t>
            </a:r>
            <a:r>
              <a:rPr lang="ru-RU" sz="2000" dirty="0">
                <a:solidFill>
                  <a:srgbClr val="045A95"/>
                </a:solidFill>
              </a:rPr>
              <a:t>(открытый вопрос)</a:t>
            </a:r>
            <a:endParaRPr lang="ru-RU" sz="2000" cap="all" dirty="0">
              <a:solidFill>
                <a:srgbClr val="045A9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831"/>
            <a:ext cx="9144000" cy="22731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1738767"/>
            <a:ext cx="375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родителей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7966" y="1738767"/>
            <a:ext cx="324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организаторов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395"/>
            <a:ext cx="9144000" cy="2756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Влияние лагеря на </a:t>
            </a:r>
            <a:r>
              <a:rPr lang="ru-RU" sz="2400" b="1" dirty="0" smtClean="0">
                <a:solidFill>
                  <a:srgbClr val="045A95"/>
                </a:solidFill>
              </a:rPr>
              <a:t>ребёнка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91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по сравнению со школой и другими </a:t>
            </a:r>
            <a:r>
              <a:rPr lang="ru-RU" sz="2000" dirty="0" smtClean="0">
                <a:solidFill>
                  <a:srgbClr val="045A95"/>
                </a:solidFill>
              </a:rPr>
              <a:t>формами досуга (5 цитат родителей)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371"/>
            <a:ext cx="9144000" cy="261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Влияние лагеря на </a:t>
            </a:r>
            <a:r>
              <a:rPr lang="ru-RU" sz="2400" b="1" dirty="0" smtClean="0">
                <a:solidFill>
                  <a:srgbClr val="045A95"/>
                </a:solidFill>
              </a:rPr>
              <a:t>ребёнка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91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по сравнению со школой и другими </a:t>
            </a:r>
            <a:r>
              <a:rPr lang="ru-RU" sz="2000" dirty="0" smtClean="0">
                <a:solidFill>
                  <a:srgbClr val="045A95"/>
                </a:solidFill>
              </a:rPr>
              <a:t>формами досуга (5 цитат организаторов)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211</Words>
  <Application>Microsoft Office PowerPoint</Application>
  <PresentationFormat>Экран (16:9)</PresentationFormat>
  <Paragraphs>55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sp7</dc:creator>
  <cp:lastModifiedBy>HP</cp:lastModifiedBy>
  <cp:revision>117</cp:revision>
  <dcterms:created xsi:type="dcterms:W3CDTF">2019-04-03T11:03:49Z</dcterms:created>
  <dcterms:modified xsi:type="dcterms:W3CDTF">2019-05-30T16:20:00Z</dcterms:modified>
</cp:coreProperties>
</file>